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ish\Desktop\New%20Microsoft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rejection in PPM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Sheet1!$E$3:$F$3</c:f>
              <c:strCache>
                <c:ptCount val="2"/>
                <c:pt idx="0">
                  <c:v>Aug</c:v>
                </c:pt>
                <c:pt idx="1">
                  <c:v>Sep</c:v>
                </c:pt>
              </c:strCache>
            </c:strRef>
          </c:cat>
          <c:val>
            <c:numRef>
              <c:f>Sheet1!$E$4:$F$4</c:f>
              <c:numCache>
                <c:formatCode>General</c:formatCode>
                <c:ptCount val="2"/>
                <c:pt idx="0">
                  <c:v>1180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33728"/>
        <c:axId val="28635520"/>
      </c:barChart>
      <c:catAx>
        <c:axId val="28633728"/>
        <c:scaling>
          <c:orientation val="minMax"/>
        </c:scaling>
        <c:delete val="0"/>
        <c:axPos val="b"/>
        <c:majorTickMark val="out"/>
        <c:minorTickMark val="none"/>
        <c:tickLblPos val="nextTo"/>
        <c:crossAx val="28635520"/>
        <c:crosses val="autoZero"/>
        <c:auto val="1"/>
        <c:lblAlgn val="ctr"/>
        <c:lblOffset val="100"/>
        <c:noMultiLvlLbl val="0"/>
      </c:catAx>
      <c:valAx>
        <c:axId val="2863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633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49F37-7373-42A7-B6C3-6912729C4EFD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B2374-91A0-4F93-91ED-9DE144EA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8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213" indent="-28623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943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920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898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1DB11C-658C-4A6B-98A9-9CDF1E3077A5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4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3200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2" name="Straight Connector 101"/>
          <p:cNvCxnSpPr/>
          <p:nvPr/>
        </p:nvCxnSpPr>
        <p:spPr>
          <a:xfrm>
            <a:off x="152400" y="67056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40"/>
          <p:cNvSpPr>
            <a:spLocks noChangeArrowheads="1"/>
          </p:cNvSpPr>
          <p:nvPr/>
        </p:nvSpPr>
        <p:spPr bwMode="auto">
          <a:xfrm>
            <a:off x="3205163" y="762000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0033CC"/>
                </a:solidFill>
              </a:rPr>
              <a:t>IDEA :- </a:t>
            </a:r>
            <a:r>
              <a:rPr lang="en-US" sz="1200" b="1" dirty="0">
                <a:solidFill>
                  <a:srgbClr val="000000"/>
                </a:solidFill>
              </a:rPr>
              <a:t>To implement LVDT type  pressing to detect the length of plug pressing. </a:t>
            </a:r>
            <a:endParaRPr lang="en-US" altLang="en-US" sz="1200" b="1" dirty="0">
              <a:solidFill>
                <a:srgbClr val="000000"/>
              </a:solidFill>
            </a:endParaRPr>
          </a:p>
        </p:txBody>
      </p:sp>
      <p:sp>
        <p:nvSpPr>
          <p:cNvPr id="107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TPM CIRCLE NO :- </a:t>
            </a:r>
            <a:r>
              <a:rPr lang="en-US" sz="1050" b="1" dirty="0">
                <a:latin typeface="Arial" charset="0"/>
                <a:cs typeface="Arial" charset="0"/>
              </a:rPr>
              <a:t>3</a:t>
            </a:r>
            <a:endParaRPr lang="en-US" sz="1050" b="1" dirty="0">
              <a:solidFill>
                <a:srgbClr val="0033CC"/>
              </a:solidFill>
              <a:latin typeface="Arial" charset="0"/>
              <a:cs typeface="Arial" charset="0"/>
            </a:endParaRP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TPM CIRCLE NAME : P15 TEAM </a:t>
            </a:r>
            <a:endParaRPr lang="en-US" sz="1050" b="1" dirty="0">
              <a:latin typeface="Arial" charset="0"/>
              <a:cs typeface="Arial" charset="0"/>
            </a:endParaRPr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DEPT :-</a:t>
            </a:r>
            <a:r>
              <a:rPr lang="en-US" sz="1050" dirty="0">
                <a:solidFill>
                  <a:srgbClr val="0033CC"/>
                </a:solidFill>
                <a:latin typeface="Arial" charset="0"/>
                <a:cs typeface="Arial" charset="0"/>
              </a:rPr>
              <a:t>  </a:t>
            </a: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Assembly</a:t>
            </a:r>
          </a:p>
        </p:txBody>
      </p:sp>
      <p:sp>
        <p:nvSpPr>
          <p:cNvPr id="11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CELL :-</a:t>
            </a: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A360</a:t>
            </a:r>
          </a:p>
        </p:txBody>
      </p:sp>
      <p:sp>
        <p:nvSpPr>
          <p:cNvPr id="11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CELL NAME:- </a:t>
            </a:r>
            <a:r>
              <a:rPr lang="en-US" sz="1050" b="1" dirty="0">
                <a:latin typeface="Arial" charset="0"/>
                <a:cs typeface="Arial" charset="0"/>
              </a:rPr>
              <a:t>Tensioner </a:t>
            </a:r>
          </a:p>
        </p:txBody>
      </p:sp>
      <p:sp>
        <p:nvSpPr>
          <p:cNvPr id="11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ACTIVITY</a:t>
            </a:r>
          </a:p>
        </p:txBody>
      </p:sp>
      <p:sp>
        <p:nvSpPr>
          <p:cNvPr id="117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LOSS NO. / STEP</a:t>
            </a:r>
          </a:p>
        </p:txBody>
      </p:sp>
      <p:sp>
        <p:nvSpPr>
          <p:cNvPr id="118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RESULT AREA</a:t>
            </a: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MACHINE / STAGE  :-  </a:t>
            </a:r>
            <a:r>
              <a:rPr lang="en-US" sz="1050" b="1" dirty="0">
                <a:latin typeface="Arial" charset="0"/>
                <a:cs typeface="Arial" charset="0"/>
              </a:rPr>
              <a:t>A360Assembly Line </a:t>
            </a:r>
            <a:endParaRPr lang="en-US" sz="10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0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OPERATION  :- </a:t>
            </a: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Plug Pressing</a:t>
            </a:r>
          </a:p>
        </p:txBody>
      </p:sp>
      <p:sp>
        <p:nvSpPr>
          <p:cNvPr id="121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KK</a:t>
            </a:r>
          </a:p>
        </p:txBody>
      </p:sp>
      <p:sp>
        <p:nvSpPr>
          <p:cNvPr id="122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23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</a:rPr>
              <a:t>KAIZEN  IDEA SHEET</a:t>
            </a:r>
          </a:p>
        </p:txBody>
      </p:sp>
      <p:sp>
        <p:nvSpPr>
          <p:cNvPr id="124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QM</a:t>
            </a:r>
          </a:p>
        </p:txBody>
      </p:sp>
      <p:sp>
        <p:nvSpPr>
          <p:cNvPr id="125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PM</a:t>
            </a:r>
          </a:p>
        </p:txBody>
      </p:sp>
      <p:sp>
        <p:nvSpPr>
          <p:cNvPr id="126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JH</a:t>
            </a:r>
          </a:p>
        </p:txBody>
      </p:sp>
      <p:sp>
        <p:nvSpPr>
          <p:cNvPr id="127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SHE</a:t>
            </a:r>
          </a:p>
        </p:txBody>
      </p:sp>
      <p:sp>
        <p:nvSpPr>
          <p:cNvPr id="128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OT</a:t>
            </a:r>
          </a:p>
        </p:txBody>
      </p:sp>
      <p:sp>
        <p:nvSpPr>
          <p:cNvPr id="129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DM</a:t>
            </a:r>
          </a:p>
        </p:txBody>
      </p:sp>
      <p:sp>
        <p:nvSpPr>
          <p:cNvPr id="130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E&amp;T</a:t>
            </a:r>
          </a:p>
        </p:txBody>
      </p:sp>
      <p:sp>
        <p:nvSpPr>
          <p:cNvPr id="131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2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3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4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5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6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7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8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139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40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141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600" b="1">
                <a:solidFill>
                  <a:srgbClr val="000000"/>
                </a:solidFill>
              </a:rPr>
              <a:t>DEF :-</a:t>
            </a:r>
            <a:r>
              <a:rPr lang="en-US" sz="500" b="1">
                <a:solidFill>
                  <a:srgbClr val="000000"/>
                </a:solidFill>
              </a:rPr>
              <a:t> </a:t>
            </a:r>
            <a:r>
              <a:rPr lang="en-US" sz="1000" b="1">
                <a:solidFill>
                  <a:srgbClr val="000000"/>
                </a:solidFill>
              </a:rPr>
              <a:t>A</a:t>
            </a:r>
            <a:endParaRPr lang="en-US" sz="500" b="1">
              <a:solidFill>
                <a:srgbClr val="000000"/>
              </a:solidFill>
            </a:endParaRPr>
          </a:p>
        </p:txBody>
      </p:sp>
      <p:sp>
        <p:nvSpPr>
          <p:cNvPr id="142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43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44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45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146" name="Rectangle 39"/>
          <p:cNvSpPr>
            <a:spLocks noChangeArrowheads="1"/>
          </p:cNvSpPr>
          <p:nvPr/>
        </p:nvSpPr>
        <p:spPr bwMode="auto">
          <a:xfrm>
            <a:off x="158750" y="762000"/>
            <a:ext cx="304641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0000CC"/>
                </a:solidFill>
              </a:rPr>
              <a:t>KAIZEN THEME : </a:t>
            </a:r>
            <a:r>
              <a:rPr lang="en-US" sz="1200" b="1" dirty="0"/>
              <a:t>To avoid may happen customer complaint of plug half pressing in tensioner body</a:t>
            </a:r>
            <a:endParaRPr lang="en-US" altLang="en-US" sz="1200" b="1" dirty="0"/>
          </a:p>
        </p:txBody>
      </p:sp>
      <p:sp>
        <p:nvSpPr>
          <p:cNvPr id="147" name="Rectangle 41"/>
          <p:cNvSpPr>
            <a:spLocks noChangeArrowheads="1"/>
          </p:cNvSpPr>
          <p:nvPr/>
        </p:nvSpPr>
        <p:spPr bwMode="auto">
          <a:xfrm>
            <a:off x="158750" y="1371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000" b="1">
                <a:solidFill>
                  <a:srgbClr val="0033CC"/>
                </a:solidFill>
              </a:rPr>
              <a:t>WIDELY/DEEPLY:-</a:t>
            </a:r>
            <a:endParaRPr lang="en-US" sz="800" b="1">
              <a:solidFill>
                <a:srgbClr val="0033CC"/>
              </a:solidFill>
            </a:endParaRPr>
          </a:p>
        </p:txBody>
      </p:sp>
      <p:sp>
        <p:nvSpPr>
          <p:cNvPr id="148" name="Rectangle 42"/>
          <p:cNvSpPr>
            <a:spLocks noChangeArrowheads="1"/>
          </p:cNvSpPr>
          <p:nvPr/>
        </p:nvSpPr>
        <p:spPr bwMode="auto">
          <a:xfrm>
            <a:off x="158750" y="1600200"/>
            <a:ext cx="30464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0033CC"/>
                </a:solidFill>
              </a:rPr>
              <a:t>PROBLEM / PRESENT STATUS :-  </a:t>
            </a:r>
            <a:r>
              <a:rPr lang="en-US" sz="1200" b="1" dirty="0"/>
              <a:t>Current operation not able to defect plug pressing length.(req.2mm )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altLang="en-US" sz="1100" b="1" dirty="0"/>
          </a:p>
        </p:txBody>
      </p:sp>
      <p:sp>
        <p:nvSpPr>
          <p:cNvPr id="149" name="Rectangle 43"/>
          <p:cNvSpPr>
            <a:spLocks noChangeArrowheads="1"/>
          </p:cNvSpPr>
          <p:nvPr/>
        </p:nvSpPr>
        <p:spPr bwMode="auto">
          <a:xfrm>
            <a:off x="3205163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0033CC"/>
                </a:solidFill>
              </a:rPr>
              <a:t>COUNTERMEASURE:- LVDT type plug pressing implemented.</a:t>
            </a:r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50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BENCHMARK</a:t>
            </a:r>
          </a:p>
        </p:txBody>
      </p:sp>
      <p:sp>
        <p:nvSpPr>
          <p:cNvPr id="151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TARGET</a:t>
            </a:r>
          </a:p>
        </p:txBody>
      </p:sp>
      <p:sp>
        <p:nvSpPr>
          <p:cNvPr id="152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KAIZEN START</a:t>
            </a:r>
          </a:p>
        </p:txBody>
      </p:sp>
      <p:sp>
        <p:nvSpPr>
          <p:cNvPr id="153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Arial" charset="0"/>
                <a:cs typeface="Arial" charset="0"/>
              </a:rPr>
              <a:t>KAIZEN FINISH</a:t>
            </a:r>
          </a:p>
        </p:txBody>
      </p:sp>
      <p:sp>
        <p:nvSpPr>
          <p:cNvPr id="154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0 No.</a:t>
            </a:r>
          </a:p>
        </p:txBody>
      </p:sp>
      <p:sp>
        <p:nvSpPr>
          <p:cNvPr id="155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0 No.</a:t>
            </a:r>
          </a:p>
        </p:txBody>
      </p:sp>
      <p:sp>
        <p:nvSpPr>
          <p:cNvPr id="156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10.08.2016</a:t>
            </a:r>
          </a:p>
        </p:txBody>
      </p:sp>
      <p:sp>
        <p:nvSpPr>
          <p:cNvPr id="157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prstClr val="black"/>
                </a:solidFill>
                <a:latin typeface="Arial" charset="0"/>
                <a:cs typeface="Arial" charset="0"/>
              </a:rPr>
              <a:t>25.09.2016</a:t>
            </a:r>
          </a:p>
        </p:txBody>
      </p:sp>
      <p:sp>
        <p:nvSpPr>
          <p:cNvPr id="158" name="Rectangle 52"/>
          <p:cNvSpPr>
            <a:spLocks noChangeArrowheads="1"/>
          </p:cNvSpPr>
          <p:nvPr/>
        </p:nvSpPr>
        <p:spPr bwMode="auto">
          <a:xfrm>
            <a:off x="6478588" y="19050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100" b="1">
                <a:solidFill>
                  <a:srgbClr val="0033CC"/>
                </a:solidFill>
              </a:rPr>
              <a:t>TEAM MEMBERS :- </a:t>
            </a:r>
          </a:p>
        </p:txBody>
      </p:sp>
      <p:sp>
        <p:nvSpPr>
          <p:cNvPr id="15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100" b="1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160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1150" b="1" dirty="0">
                <a:solidFill>
                  <a:prstClr val="black"/>
                </a:solidFill>
                <a:latin typeface="Arial" charset="0"/>
                <a:cs typeface="Arial" charset="0"/>
              </a:rPr>
              <a:t>Prevent Occurrence of Customer Complaint.</a:t>
            </a:r>
          </a:p>
          <a:p>
            <a:pPr marL="228600" indent="-228600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1150" b="1" dirty="0">
                <a:solidFill>
                  <a:prstClr val="black"/>
                </a:solidFill>
                <a:latin typeface="Arial" charset="0"/>
                <a:cs typeface="Arial" charset="0"/>
              </a:rPr>
              <a:t>Reduce COPQ.</a:t>
            </a:r>
          </a:p>
        </p:txBody>
      </p:sp>
      <p:sp>
        <p:nvSpPr>
          <p:cNvPr id="161" name="Rectangle 59"/>
          <p:cNvSpPr>
            <a:spLocks noChangeArrowheads="1"/>
          </p:cNvSpPr>
          <p:nvPr/>
        </p:nvSpPr>
        <p:spPr bwMode="auto">
          <a:xfrm>
            <a:off x="158750" y="6475413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>
                <a:solidFill>
                  <a:srgbClr val="0000CC"/>
                </a:solidFill>
              </a:rPr>
              <a:t>MANAGER’S SIGN :- </a:t>
            </a:r>
            <a:r>
              <a:rPr lang="en-US" sz="1200" b="1"/>
              <a:t>Anil Shende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158750" y="6246813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</a:rPr>
              <a:t>:-</a:t>
            </a:r>
            <a:r>
              <a:rPr lang="en-US" sz="1200" b="1" dirty="0" err="1">
                <a:solidFill>
                  <a:srgbClr val="0000CC"/>
                </a:solidFill>
              </a:rPr>
              <a:t>N</a:t>
            </a:r>
            <a:r>
              <a:rPr lang="en-US" sz="1200" b="1" dirty="0" err="1" smtClean="0">
                <a:solidFill>
                  <a:srgbClr val="0000CC"/>
                </a:solidFill>
              </a:rPr>
              <a:t>eha</a:t>
            </a:r>
            <a:r>
              <a:rPr lang="en-US" sz="1200" b="1" dirty="0" smtClean="0">
                <a:solidFill>
                  <a:srgbClr val="0000CC"/>
                </a:solidFill>
              </a:rPr>
              <a:t> </a:t>
            </a:r>
            <a:r>
              <a:rPr lang="en-US" sz="1200" b="1" dirty="0" err="1" smtClean="0">
                <a:solidFill>
                  <a:srgbClr val="0000CC"/>
                </a:solidFill>
              </a:rPr>
              <a:t>mankar</a:t>
            </a:r>
            <a:endParaRPr lang="en-US" sz="1200" b="1" dirty="0"/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158750" y="6018213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>
                <a:solidFill>
                  <a:srgbClr val="0000CC"/>
                </a:solidFill>
              </a:rPr>
              <a:t>REGISTRATION NO. &amp; DATE: </a:t>
            </a:r>
            <a:r>
              <a:rPr lang="en-US" sz="1200" b="1"/>
              <a:t>25.07.16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152400" y="3865562"/>
            <a:ext cx="3046413" cy="1751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>
                <a:solidFill>
                  <a:srgbClr val="0000CC"/>
                </a:solidFill>
              </a:rPr>
              <a:t>Why1:  Chances of may happen complaint of plug pressing not ok</a:t>
            </a:r>
            <a:endParaRPr lang="en-US" altLang="en-US" sz="1200" b="1" dirty="0">
              <a:solidFill>
                <a:srgbClr val="000000"/>
              </a:solidFill>
            </a:endParaRPr>
          </a:p>
          <a:p>
            <a:r>
              <a:rPr lang="en-US" altLang="en-US" sz="1200" b="1" dirty="0">
                <a:solidFill>
                  <a:srgbClr val="0000CC"/>
                </a:solidFill>
              </a:rPr>
              <a:t>Why 2:  Current process not able to detect the pressing length</a:t>
            </a:r>
            <a:endParaRPr lang="en-US" sz="1200" b="1" dirty="0"/>
          </a:p>
          <a:p>
            <a:r>
              <a:rPr lang="en-US" altLang="en-US" sz="1200" b="1" dirty="0">
                <a:solidFill>
                  <a:srgbClr val="0000CC"/>
                </a:solidFill>
              </a:rPr>
              <a:t>Why 3: No provision in current process.</a:t>
            </a:r>
            <a:endParaRPr lang="en-US" sz="1200" b="1" dirty="0"/>
          </a:p>
          <a:p>
            <a:endParaRPr lang="en-US" sz="1200" b="1" dirty="0"/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3205163" y="38862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100" b="1" dirty="0">
                <a:solidFill>
                  <a:srgbClr val="0000CC"/>
                </a:solidFill>
              </a:rPr>
              <a:t>RESULT :-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6478588" y="51038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200" b="1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478588" y="5332413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00"/>
                </a:solidFill>
              </a:rPr>
              <a:t>MATERIAL COST </a:t>
            </a:r>
          </a:p>
          <a:p>
            <a:pPr algn="ctr"/>
            <a:r>
              <a:rPr lang="en-US" altLang="en-US" sz="1000" b="1">
                <a:solidFill>
                  <a:srgbClr val="000000"/>
                </a:solidFill>
              </a:rPr>
              <a:t>IN RS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6478588" y="58658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7316788" y="5332413"/>
            <a:ext cx="8366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00"/>
                </a:solidFill>
              </a:rPr>
              <a:t>LABOUR COST </a:t>
            </a:r>
          </a:p>
          <a:p>
            <a:pPr algn="ctr"/>
            <a:r>
              <a:rPr lang="en-US" altLang="en-US" sz="1000" b="1">
                <a:solidFill>
                  <a:srgbClr val="000000"/>
                </a:solidFill>
              </a:rPr>
              <a:t>IN RS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8153400" y="5332413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00"/>
                </a:solidFill>
              </a:rPr>
              <a:t>TOTAL COST </a:t>
            </a:r>
          </a:p>
          <a:p>
            <a:pPr algn="ctr"/>
            <a:r>
              <a:rPr lang="en-US" altLang="en-US" sz="1000" b="1">
                <a:solidFill>
                  <a:srgbClr val="000000"/>
                </a:solidFill>
              </a:rPr>
              <a:t>IN RS</a:t>
            </a:r>
          </a:p>
        </p:txBody>
      </p:sp>
      <p:sp>
        <p:nvSpPr>
          <p:cNvPr id="171" name="Rectangle 69"/>
          <p:cNvSpPr>
            <a:spLocks noChangeArrowheads="1"/>
          </p:cNvSpPr>
          <p:nvPr/>
        </p:nvSpPr>
        <p:spPr bwMode="auto">
          <a:xfrm>
            <a:off x="6478588" y="5637213"/>
            <a:ext cx="838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000000"/>
                </a:solidFill>
              </a:rPr>
              <a:t>------------</a:t>
            </a:r>
          </a:p>
        </p:txBody>
      </p:sp>
      <p:sp>
        <p:nvSpPr>
          <p:cNvPr id="172" name="Rectangle 70"/>
          <p:cNvSpPr>
            <a:spLocks noChangeArrowheads="1"/>
          </p:cNvSpPr>
          <p:nvPr/>
        </p:nvSpPr>
        <p:spPr bwMode="auto">
          <a:xfrm>
            <a:off x="7316788" y="56372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000000"/>
                </a:solidFill>
              </a:rPr>
              <a:t>-------</a:t>
            </a:r>
          </a:p>
        </p:txBody>
      </p:sp>
      <p:sp>
        <p:nvSpPr>
          <p:cNvPr id="173" name="Rectangle 71"/>
          <p:cNvSpPr>
            <a:spLocks noChangeArrowheads="1"/>
          </p:cNvSpPr>
          <p:nvPr/>
        </p:nvSpPr>
        <p:spPr bwMode="auto">
          <a:xfrm>
            <a:off x="8153400" y="5637213"/>
            <a:ext cx="838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000000"/>
                </a:solidFill>
              </a:rPr>
              <a:t>---------</a:t>
            </a:r>
          </a:p>
        </p:txBody>
      </p:sp>
      <p:sp>
        <p:nvSpPr>
          <p:cNvPr id="174" name="Rectangle 72"/>
          <p:cNvSpPr>
            <a:spLocks noChangeArrowheads="1"/>
          </p:cNvSpPr>
          <p:nvPr/>
        </p:nvSpPr>
        <p:spPr bwMode="auto">
          <a:xfrm>
            <a:off x="6478588" y="60944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SR.</a:t>
            </a:r>
          </a:p>
          <a:p>
            <a:pPr algn="ctr"/>
            <a:r>
              <a:rPr lang="en-US" sz="1000" b="1">
                <a:solidFill>
                  <a:srgbClr val="000000"/>
                </a:solidFill>
              </a:rPr>
              <a:t>NO.</a:t>
            </a:r>
          </a:p>
        </p:txBody>
      </p:sp>
      <p:sp>
        <p:nvSpPr>
          <p:cNvPr id="175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CELL</a:t>
            </a:r>
          </a:p>
        </p:txBody>
      </p:sp>
      <p:sp>
        <p:nvSpPr>
          <p:cNvPr id="176" name="Rectangle 74"/>
          <p:cNvSpPr>
            <a:spLocks noChangeArrowheads="1"/>
          </p:cNvSpPr>
          <p:nvPr/>
        </p:nvSpPr>
        <p:spPr bwMode="auto">
          <a:xfrm>
            <a:off x="7164388" y="60944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177" name="Rectangle 75"/>
          <p:cNvSpPr>
            <a:spLocks noChangeArrowheads="1"/>
          </p:cNvSpPr>
          <p:nvPr/>
        </p:nvSpPr>
        <p:spPr bwMode="auto">
          <a:xfrm>
            <a:off x="7697788" y="60944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RESPONSIBILITY</a:t>
            </a:r>
          </a:p>
        </p:txBody>
      </p:sp>
      <p:sp>
        <p:nvSpPr>
          <p:cNvPr id="178" name="Rectangle 76"/>
          <p:cNvSpPr>
            <a:spLocks noChangeArrowheads="1"/>
          </p:cNvSpPr>
          <p:nvPr/>
        </p:nvSpPr>
        <p:spPr bwMode="auto">
          <a:xfrm>
            <a:off x="8534400" y="60944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STATUS</a:t>
            </a:r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6707188" y="6323013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sz="1000" b="1">
              <a:solidFill>
                <a:srgbClr val="000000"/>
              </a:solidFill>
            </a:endParaRPr>
          </a:p>
        </p:txBody>
      </p:sp>
      <p:sp>
        <p:nvSpPr>
          <p:cNvPr id="180" name="Rectangle 79"/>
          <p:cNvSpPr>
            <a:spLocks noChangeArrowheads="1"/>
          </p:cNvSpPr>
          <p:nvPr/>
        </p:nvSpPr>
        <p:spPr bwMode="auto">
          <a:xfrm>
            <a:off x="7164388" y="6323013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-------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7697788" y="6323013"/>
            <a:ext cx="8366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------</a:t>
            </a:r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8458200" y="6323013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------</a:t>
            </a:r>
          </a:p>
        </p:txBody>
      </p:sp>
      <p:sp>
        <p:nvSpPr>
          <p:cNvPr id="183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200" b="1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184" name="Rectangle 105"/>
          <p:cNvSpPr>
            <a:spLocks noChangeArrowheads="1"/>
          </p:cNvSpPr>
          <p:nvPr/>
        </p:nvSpPr>
        <p:spPr bwMode="auto">
          <a:xfrm>
            <a:off x="158750" y="152400"/>
            <a:ext cx="8832850" cy="6551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5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Rectangle 84"/>
          <p:cNvSpPr>
            <a:spLocks noChangeArrowheads="1"/>
          </p:cNvSpPr>
          <p:nvPr/>
        </p:nvSpPr>
        <p:spPr bwMode="auto">
          <a:xfrm>
            <a:off x="3281363" y="137160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7" name="Rectangle 82"/>
          <p:cNvSpPr>
            <a:spLocks noChangeArrowheads="1"/>
          </p:cNvSpPr>
          <p:nvPr/>
        </p:nvSpPr>
        <p:spPr bwMode="auto">
          <a:xfrm>
            <a:off x="158750" y="5637213"/>
            <a:ext cx="29702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solidFill>
                  <a:srgbClr val="FF0000"/>
                </a:solidFill>
              </a:rPr>
              <a:t>ROOT CAUSE :-No provision in current process to detect pressing length of plug.</a:t>
            </a:r>
            <a:endParaRPr lang="en-US" altLang="en-US" sz="1200" b="1" dirty="0">
              <a:solidFill>
                <a:srgbClr val="FF0000"/>
              </a:solidFill>
            </a:endParaRPr>
          </a:p>
        </p:txBody>
      </p:sp>
      <p:sp>
        <p:nvSpPr>
          <p:cNvPr id="188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Rectangle 84"/>
          <p:cNvSpPr>
            <a:spLocks noChangeArrowheads="1"/>
          </p:cNvSpPr>
          <p:nvPr/>
        </p:nvSpPr>
        <p:spPr bwMode="auto">
          <a:xfrm>
            <a:off x="5870575" y="3657600"/>
            <a:ext cx="6080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200" b="1"/>
              <a:t>AFTER</a:t>
            </a:r>
            <a:endParaRPr lang="en-US" b="1">
              <a:latin typeface="Times New Roman" panose="02020603050405020304" pitchFamily="18" charset="0"/>
            </a:endParaRPr>
          </a:p>
        </p:txBody>
      </p:sp>
      <p:sp>
        <p:nvSpPr>
          <p:cNvPr id="191" name="Rectangle 78"/>
          <p:cNvSpPr>
            <a:spLocks noChangeArrowheads="1"/>
          </p:cNvSpPr>
          <p:nvPr/>
        </p:nvSpPr>
        <p:spPr bwMode="auto">
          <a:xfrm>
            <a:off x="6630988" y="6323013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---- </a:t>
            </a:r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6478588" y="63230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b="1">
                <a:solidFill>
                  <a:srgbClr val="000000"/>
                </a:solidFill>
              </a:rPr>
              <a:t>-A319/128--</a:t>
            </a:r>
          </a:p>
        </p:txBody>
      </p:sp>
      <p:sp>
        <p:nvSpPr>
          <p:cNvPr id="193" name="Rectangle 53"/>
          <p:cNvSpPr>
            <a:spLocks noChangeArrowheads="1"/>
          </p:cNvSpPr>
          <p:nvPr/>
        </p:nvSpPr>
        <p:spPr bwMode="auto">
          <a:xfrm>
            <a:off x="6478588" y="20574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100" b="1" dirty="0">
                <a:solidFill>
                  <a:srgbClr val="000000"/>
                </a:solidFill>
              </a:rPr>
              <a:t>NEHA MANKAR ,MADHURI THIGLE </a:t>
            </a:r>
          </a:p>
        </p:txBody>
      </p:sp>
      <p:sp>
        <p:nvSpPr>
          <p:cNvPr id="194" name="Rectangle 54"/>
          <p:cNvSpPr>
            <a:spLocks noChangeArrowheads="1"/>
          </p:cNvSpPr>
          <p:nvPr/>
        </p:nvSpPr>
        <p:spPr bwMode="auto">
          <a:xfrm>
            <a:off x="6478588" y="22098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100" b="1">
                <a:solidFill>
                  <a:srgbClr val="000000"/>
                </a:solidFill>
              </a:rPr>
              <a:t>PRAMOD KARDILE ,SAMADHAN .B</a:t>
            </a:r>
          </a:p>
        </p:txBody>
      </p:sp>
      <p:sp>
        <p:nvSpPr>
          <p:cNvPr id="195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rial" charset="0"/>
                <a:cs typeface="Arial" charset="0"/>
              </a:rPr>
              <a:t>WHAT TO DO:  </a:t>
            </a:r>
            <a:r>
              <a:rPr lang="en-US" sz="1200" b="1" dirty="0">
                <a:latin typeface="Arial" charset="0"/>
                <a:cs typeface="Arial" charset="0"/>
              </a:rPr>
              <a:t>Add Checkpoint in  FGCP</a:t>
            </a:r>
          </a:p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rial" charset="0"/>
                <a:cs typeface="Arial" charset="0"/>
              </a:rPr>
              <a:t>HOW TO DO: </a:t>
            </a:r>
            <a:r>
              <a:rPr lang="en-US" sz="1200" b="1" dirty="0">
                <a:latin typeface="Arial" charset="0"/>
                <a:cs typeface="Arial" charset="0"/>
              </a:rPr>
              <a:t>Verify each tray of packing by QA inspector</a:t>
            </a:r>
          </a:p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rial" charset="0"/>
                <a:cs typeface="Arial" charset="0"/>
              </a:rPr>
              <a:t>FREQUENCY : </a:t>
            </a:r>
            <a:r>
              <a:rPr lang="en-US" sz="1200" b="1" dirty="0">
                <a:latin typeface="Arial" charset="0"/>
                <a:cs typeface="Arial" charset="0"/>
              </a:rPr>
              <a:t>100  %</a:t>
            </a:r>
            <a:endParaRPr lang="en-US" sz="1050" b="1" dirty="0">
              <a:latin typeface="Arial" charset="0"/>
              <a:cs typeface="Arial" charset="0"/>
            </a:endParaRPr>
          </a:p>
        </p:txBody>
      </p:sp>
      <p:sp>
        <p:nvSpPr>
          <p:cNvPr id="196" name="Rectangle 83"/>
          <p:cNvSpPr>
            <a:spLocks noChangeArrowheads="1"/>
          </p:cNvSpPr>
          <p:nvPr/>
        </p:nvSpPr>
        <p:spPr bwMode="auto">
          <a:xfrm>
            <a:off x="2595563" y="36576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200" b="1"/>
              <a:t>BEFORE</a:t>
            </a:r>
            <a:endParaRPr lang="en-US" b="1">
              <a:latin typeface="Times New Roman" panose="02020603050405020304" pitchFamily="18" charset="0"/>
            </a:endParaRPr>
          </a:p>
        </p:txBody>
      </p:sp>
      <p:sp>
        <p:nvSpPr>
          <p:cNvPr id="197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423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200" b="1"/>
              <a:t>P15</a:t>
            </a:r>
            <a:endParaRPr lang="en-US" b="1"/>
          </a:p>
        </p:txBody>
      </p:sp>
      <p:pic>
        <p:nvPicPr>
          <p:cNvPr id="19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225675"/>
            <a:ext cx="22129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1905000"/>
            <a:ext cx="2543175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7" name="Chart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843297"/>
              </p:ext>
            </p:extLst>
          </p:nvPr>
        </p:nvGraphicFramePr>
        <p:xfrm>
          <a:off x="3281362" y="4342605"/>
          <a:ext cx="2893219" cy="2018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874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2016-10-22T10:49:12Z</dcterms:modified>
</cp:coreProperties>
</file>